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3"/>
  </p:notesMasterIdLst>
  <p:handoutMasterIdLst>
    <p:handoutMasterId r:id="rId4"/>
  </p:handoutMasterIdLst>
  <p:sldIdLst>
    <p:sldId id="256" r:id="rId2"/>
  </p:sldIdLst>
  <p:sldSz cx="6858000" cy="9144000" type="screen4x3"/>
  <p:notesSz cx="6797675" cy="9926638"/>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43" autoAdjust="0"/>
    <p:restoredTop sz="96334" autoAdjust="0"/>
  </p:normalViewPr>
  <p:slideViewPr>
    <p:cSldViewPr snapToGrid="0">
      <p:cViewPr varScale="1">
        <p:scale>
          <a:sx n="140" d="100"/>
          <a:sy n="140" d="100"/>
        </p:scale>
        <p:origin x="4096" y="20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292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1"/>
            <a:ext cx="2945659" cy="498056"/>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50443" y="1"/>
            <a:ext cx="2945659" cy="498056"/>
          </a:xfrm>
          <a:prstGeom prst="rect">
            <a:avLst/>
          </a:prstGeom>
        </p:spPr>
        <p:txBody>
          <a:bodyPr vert="horz" lIns="91440" tIns="45720" rIns="91440" bIns="45720" rtlCol="0"/>
          <a:lstStyle>
            <a:lvl1pPr algn="r">
              <a:defRPr sz="1200"/>
            </a:lvl1pPr>
          </a:lstStyle>
          <a:p>
            <a:fld id="{CE45DF41-978A-48CB-95B4-77C8D3D0CF98}" type="datetimeFigureOut">
              <a:rPr lang="el-GR" smtClean="0"/>
              <a:t>29/8/23</a:t>
            </a:fld>
            <a:endParaRPr lang="el-GR"/>
          </a:p>
        </p:txBody>
      </p:sp>
      <p:sp>
        <p:nvSpPr>
          <p:cNvPr id="4" name="Θέση υποσέλιδου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8A6D2F71-38A7-424B-BAA6-52D44D05A081}" type="slidenum">
              <a:rPr lang="el-GR" smtClean="0"/>
              <a:t>‹#›</a:t>
            </a:fld>
            <a:endParaRPr lang="el-GR"/>
          </a:p>
        </p:txBody>
      </p:sp>
    </p:spTree>
    <p:extLst>
      <p:ext uri="{BB962C8B-B14F-4D97-AF65-F5344CB8AC3E}">
        <p14:creationId xmlns:p14="http://schemas.microsoft.com/office/powerpoint/2010/main" val="3252000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0277A1C-94B4-4A5C-A0DB-03B88422A1E8}" type="datetimeFigureOut">
              <a:rPr lang="el-GR" smtClean="0"/>
              <a:t>29/8/23</a:t>
            </a:fld>
            <a:endParaRPr lang="el-GR"/>
          </a:p>
        </p:txBody>
      </p:sp>
      <p:sp>
        <p:nvSpPr>
          <p:cNvPr id="4" name="Θέση εικόνας διαφάνειας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D57971DB-2051-4FA0-B980-8491633306A8}" type="slidenum">
              <a:rPr lang="el-GR" smtClean="0"/>
              <a:t>‹#›</a:t>
            </a:fld>
            <a:endParaRPr lang="el-GR"/>
          </a:p>
        </p:txBody>
      </p:sp>
    </p:spTree>
    <p:extLst>
      <p:ext uri="{BB962C8B-B14F-4D97-AF65-F5344CB8AC3E}">
        <p14:creationId xmlns:p14="http://schemas.microsoft.com/office/powerpoint/2010/main" val="2308197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2143125" y="1241425"/>
            <a:ext cx="2511425" cy="3349625"/>
          </a:xfrm>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D57971DB-2051-4FA0-B980-8491633306A8}" type="slidenum">
              <a:rPr lang="el-GR" smtClean="0"/>
              <a:t>1</a:t>
            </a:fld>
            <a:endParaRPr lang="el-GR"/>
          </a:p>
        </p:txBody>
      </p:sp>
    </p:spTree>
    <p:extLst>
      <p:ext uri="{BB962C8B-B14F-4D97-AF65-F5344CB8AC3E}">
        <p14:creationId xmlns:p14="http://schemas.microsoft.com/office/powerpoint/2010/main" val="2562828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l-GR"/>
              <a:t>Στυλ κύριου τίτλου</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endParaRPr lang="en-US" dirty="0"/>
          </a:p>
        </p:txBody>
      </p:sp>
      <p:sp>
        <p:nvSpPr>
          <p:cNvPr id="4" name="Date Placeholder 3"/>
          <p:cNvSpPr>
            <a:spLocks noGrp="1"/>
          </p:cNvSpPr>
          <p:nvPr>
            <p:ph type="dt" sz="half" idx="10"/>
          </p:nvPr>
        </p:nvSpPr>
        <p:spPr/>
        <p:txBody>
          <a:bodyPr/>
          <a:lstStyle/>
          <a:p>
            <a:fld id="{9226905B-FB68-4E62-BA78-87741B3E7F1C}" type="datetimeFigureOut">
              <a:rPr lang="el-GR" smtClean="0"/>
              <a:t>29/8/23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4000650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9226905B-FB68-4E62-BA78-87741B3E7F1C}" type="datetimeFigureOut">
              <a:rPr lang="el-GR" smtClean="0"/>
              <a:t>29/8/23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799512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9226905B-FB68-4E62-BA78-87741B3E7F1C}" type="datetimeFigureOut">
              <a:rPr lang="el-GR" smtClean="0"/>
              <a:t>29/8/23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408042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Προσαρμοσμένη διάταξ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9226905B-FB68-4E62-BA78-87741B3E7F1C}" type="datetimeFigureOut">
              <a:rPr lang="el-GR" smtClean="0"/>
              <a:t>29/8/23</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2961013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9226905B-FB68-4E62-BA78-87741B3E7F1C}" type="datetimeFigureOut">
              <a:rPr lang="el-GR" smtClean="0"/>
              <a:t>29/8/23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1692862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l-GR"/>
              <a:t>Στυλ κύριου τίτλου</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9226905B-FB68-4E62-BA78-87741B3E7F1C}" type="datetimeFigureOut">
              <a:rPr lang="el-GR" smtClean="0"/>
              <a:t>29/8/23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3793974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9226905B-FB68-4E62-BA78-87741B3E7F1C}" type="datetimeFigureOut">
              <a:rPr lang="el-GR" smtClean="0"/>
              <a:t>29/8/23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105246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l-GR"/>
              <a:t>Στυλ κύριου τίτλου</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Content Placeholder 3"/>
          <p:cNvSpPr>
            <a:spLocks noGrp="1"/>
          </p:cNvSpPr>
          <p:nvPr>
            <p:ph sz="half" idx="2"/>
          </p:nvPr>
        </p:nvSpPr>
        <p:spPr>
          <a:xfrm>
            <a:off x="472381" y="3340100"/>
            <a:ext cx="2901255" cy="4912784"/>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Content Placeholder 5"/>
          <p:cNvSpPr>
            <a:spLocks noGrp="1"/>
          </p:cNvSpPr>
          <p:nvPr>
            <p:ph sz="quarter" idx="4"/>
          </p:nvPr>
        </p:nvSpPr>
        <p:spPr>
          <a:xfrm>
            <a:off x="3471863" y="3340100"/>
            <a:ext cx="2915543" cy="4912784"/>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9226905B-FB68-4E62-BA78-87741B3E7F1C}" type="datetimeFigureOut">
              <a:rPr lang="el-GR" smtClean="0"/>
              <a:t>29/8/23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3866280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9226905B-FB68-4E62-BA78-87741B3E7F1C}" type="datetimeFigureOut">
              <a:rPr lang="el-GR" smtClean="0"/>
              <a:t>29/8/23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3319825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6905B-FB68-4E62-BA78-87741B3E7F1C}" type="datetimeFigureOut">
              <a:rPr lang="el-GR" smtClean="0"/>
              <a:t>29/8/23</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3722981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l-GR"/>
              <a:t>Στυλ κύριου τίτλου</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9226905B-FB68-4E62-BA78-87741B3E7F1C}" type="datetimeFigureOut">
              <a:rPr lang="el-GR" smtClean="0"/>
              <a:t>29/8/23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1514309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9226905B-FB68-4E62-BA78-87741B3E7F1C}" type="datetimeFigureOut">
              <a:rPr lang="el-GR" smtClean="0"/>
              <a:t>29/8/23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2041173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l-GR"/>
              <a:t>Στυλ κύριου τίτλου</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9226905B-FB68-4E62-BA78-87741B3E7F1C}" type="datetimeFigureOut">
              <a:rPr lang="el-GR" smtClean="0"/>
              <a:t>29/8/23</a:t>
            </a:fld>
            <a:endParaRPr lang="el-GR"/>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98896C19-F4D6-4451-8279-04CE1E0C6E87}" type="slidenum">
              <a:rPr lang="el-GR" smtClean="0"/>
              <a:t>‹#›</a:t>
            </a:fld>
            <a:endParaRPr lang="el-GR"/>
          </a:p>
        </p:txBody>
      </p:sp>
    </p:spTree>
    <p:extLst>
      <p:ext uri="{BB962C8B-B14F-4D97-AF65-F5344CB8AC3E}">
        <p14:creationId xmlns:p14="http://schemas.microsoft.com/office/powerpoint/2010/main" val="139093242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60"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56357" y="2365152"/>
            <a:ext cx="5792066" cy="4247317"/>
          </a:xfrm>
          <a:prstGeom prst="rect">
            <a:avLst/>
          </a:prstGeom>
          <a:noFill/>
        </p:spPr>
        <p:txBody>
          <a:bodyPr wrap="square" rtlCol="0">
            <a:spAutoFit/>
          </a:bodyPr>
          <a:lstStyle/>
          <a:p>
            <a:pPr algn="just"/>
            <a:endParaRPr lang="en-US" sz="1000" dirty="0">
              <a:solidFill>
                <a:srgbClr val="002060"/>
              </a:solidFill>
              <a:latin typeface="Arial" panose="020B0604020202020204" pitchFamily="34" charset="0"/>
              <a:ea typeface="Verdana" pitchFamily="34" charset="0"/>
              <a:cs typeface="Arial" panose="020B0604020202020204" pitchFamily="34" charset="0"/>
            </a:endParaRPr>
          </a:p>
          <a:p>
            <a:pPr algn="just"/>
            <a:r>
              <a:rPr lang="en-US" sz="1000" dirty="0">
                <a:solidFill>
                  <a:srgbClr val="002060"/>
                </a:solidFill>
                <a:latin typeface="Arial" panose="020B0604020202020204" pitchFamily="34" charset="0"/>
                <a:ea typeface="Verdana" pitchFamily="34" charset="0"/>
                <a:cs typeface="Arial" panose="020B0604020202020204" pitchFamily="34" charset="0"/>
              </a:rPr>
              <a:t>The </a:t>
            </a:r>
            <a:r>
              <a:rPr lang="en-US" sz="1000" dirty="0" err="1">
                <a:solidFill>
                  <a:srgbClr val="002060"/>
                </a:solidFill>
                <a:latin typeface="Arial" panose="020B0604020202020204" pitchFamily="34" charset="0"/>
                <a:ea typeface="Verdana" pitchFamily="34" charset="0"/>
                <a:cs typeface="Arial" panose="020B0604020202020204" pitchFamily="34" charset="0"/>
              </a:rPr>
              <a:t>enterpise</a:t>
            </a:r>
            <a:r>
              <a:rPr lang="el-GR" sz="1000" dirty="0">
                <a:solidFill>
                  <a:srgbClr val="002060"/>
                </a:solidFill>
                <a:latin typeface="Arial" panose="020B0604020202020204" pitchFamily="34" charset="0"/>
                <a:ea typeface="Verdana" pitchFamily="34" charset="0"/>
                <a:cs typeface="Arial" panose="020B0604020202020204" pitchFamily="34" charset="0"/>
              </a:rPr>
              <a:t> </a:t>
            </a:r>
            <a:r>
              <a:rPr lang="el-GR" sz="1000" b="1" dirty="0">
                <a:solidFill>
                  <a:srgbClr val="002060"/>
                </a:solidFill>
                <a:latin typeface="Arial" panose="020B0604020202020204" pitchFamily="34" charset="0"/>
                <a:ea typeface="Verdana" pitchFamily="34" charset="0"/>
                <a:cs typeface="Arial" panose="020B0604020202020204" pitchFamily="34" charset="0"/>
              </a:rPr>
              <a:t>G</a:t>
            </a:r>
            <a:r>
              <a:rPr lang="en-US" sz="1000" b="1" dirty="0" err="1">
                <a:solidFill>
                  <a:srgbClr val="002060"/>
                </a:solidFill>
                <a:latin typeface="Arial" panose="020B0604020202020204" pitchFamily="34" charset="0"/>
                <a:ea typeface="Verdana" pitchFamily="34" charset="0"/>
                <a:cs typeface="Arial" panose="020B0604020202020204" pitchFamily="34" charset="0"/>
              </a:rPr>
              <a:t>eorgia</a:t>
            </a:r>
            <a:r>
              <a:rPr lang="en-US" sz="1000" b="1" dirty="0">
                <a:solidFill>
                  <a:srgbClr val="002060"/>
                </a:solidFill>
                <a:latin typeface="Arial" panose="020B0604020202020204" pitchFamily="34" charset="0"/>
                <a:ea typeface="Verdana" pitchFamily="34" charset="0"/>
                <a:cs typeface="Arial" panose="020B0604020202020204" pitchFamily="34" charset="0"/>
              </a:rPr>
              <a:t> </a:t>
            </a:r>
            <a:r>
              <a:rPr lang="en-US" sz="1000" b="1" dirty="0" err="1">
                <a:solidFill>
                  <a:srgbClr val="002060"/>
                </a:solidFill>
                <a:latin typeface="Arial" panose="020B0604020202020204" pitchFamily="34" charset="0"/>
                <a:ea typeface="Verdana" pitchFamily="34" charset="0"/>
                <a:cs typeface="Arial" panose="020B0604020202020204" pitchFamily="34" charset="0"/>
              </a:rPr>
              <a:t>Makridou</a:t>
            </a:r>
            <a:r>
              <a:rPr lang="el-GR" sz="1000" dirty="0">
                <a:solidFill>
                  <a:srgbClr val="002060"/>
                </a:solidFill>
                <a:latin typeface="Arial" panose="020B0604020202020204" pitchFamily="34" charset="0"/>
                <a:ea typeface="Verdana" pitchFamily="34" charset="0"/>
                <a:cs typeface="Arial" panose="020B0604020202020204" pitchFamily="34" charset="0"/>
              </a:rPr>
              <a:t> </a:t>
            </a:r>
            <a:r>
              <a:rPr lang="en-US" sz="1000" dirty="0">
                <a:solidFill>
                  <a:srgbClr val="002060"/>
                </a:solidFill>
                <a:latin typeface="Arial" panose="020B0604020202020204" pitchFamily="34" charset="0"/>
                <a:ea typeface="Verdana" pitchFamily="34" charset="0"/>
                <a:cs typeface="Arial" panose="020B0604020202020204" pitchFamily="34" charset="0"/>
              </a:rPr>
              <a:t>which is headquartered in the Region of Central Macedonia,</a:t>
            </a:r>
            <a:r>
              <a:rPr lang="el-GR" sz="1000" dirty="0">
                <a:solidFill>
                  <a:srgbClr val="002060"/>
                </a:solidFill>
                <a:latin typeface="Arial" panose="020B0604020202020204" pitchFamily="34" charset="0"/>
                <a:ea typeface="Verdana" pitchFamily="34" charset="0"/>
                <a:cs typeface="Arial" panose="020B0604020202020204" pitchFamily="34" charset="0"/>
              </a:rPr>
              <a:t> </a:t>
            </a:r>
            <a:r>
              <a:rPr lang="en-US" sz="1000" dirty="0">
                <a:solidFill>
                  <a:srgbClr val="002060"/>
                </a:solidFill>
                <a:latin typeface="Arial" panose="020B0604020202020204" pitchFamily="34" charset="0"/>
                <a:ea typeface="Verdana" pitchFamily="34" charset="0"/>
                <a:cs typeface="Arial" panose="020B0604020202020204" pitchFamily="34" charset="0"/>
              </a:rPr>
              <a:t>joined in the Action </a:t>
            </a:r>
            <a:r>
              <a:rPr lang="el-GR" sz="1000" dirty="0">
                <a:solidFill>
                  <a:srgbClr val="002060"/>
                </a:solidFill>
                <a:latin typeface="Arial" panose="020B0604020202020204" pitchFamily="34" charset="0"/>
                <a:ea typeface="Verdana" pitchFamily="34" charset="0"/>
                <a:cs typeface="Arial" panose="020B0604020202020204" pitchFamily="34" charset="0"/>
              </a:rPr>
              <a:t>«</a:t>
            </a:r>
            <a:r>
              <a:rPr lang="en-US" sz="1000" dirty="0">
                <a:solidFill>
                  <a:srgbClr val="002060"/>
                </a:solidFill>
                <a:latin typeface="Arial" panose="020B0604020202020204" pitchFamily="34" charset="0"/>
                <a:ea typeface="Verdana" pitchFamily="34" charset="0"/>
                <a:cs typeface="Arial" panose="020B0604020202020204" pitchFamily="34" charset="0"/>
              </a:rPr>
              <a:t>Support for the unemployed for self-employment and the establishment of new businesses that will be active in the priority areas of RIS3 in the Region of Central Macedonia</a:t>
            </a:r>
            <a:r>
              <a:rPr lang="el-GR" sz="1000" dirty="0">
                <a:solidFill>
                  <a:srgbClr val="002060"/>
                </a:solidFill>
                <a:latin typeface="Arial" panose="020B0604020202020204" pitchFamily="34" charset="0"/>
                <a:ea typeface="Verdana" pitchFamily="34" charset="0"/>
                <a:cs typeface="Arial" panose="020B0604020202020204" pitchFamily="34" charset="0"/>
              </a:rPr>
              <a:t>».</a:t>
            </a:r>
            <a:endParaRPr lang="en-US" sz="1000" dirty="0">
              <a:solidFill>
                <a:srgbClr val="002060"/>
              </a:solidFill>
              <a:latin typeface="Arial" panose="020B0604020202020204" pitchFamily="34" charset="0"/>
              <a:ea typeface="Verdana" pitchFamily="34" charset="0"/>
              <a:cs typeface="Arial" panose="020B0604020202020204" pitchFamily="34" charset="0"/>
            </a:endParaRPr>
          </a:p>
          <a:p>
            <a:pPr algn="just"/>
            <a:endParaRPr lang="en-US" sz="1000" dirty="0">
              <a:solidFill>
                <a:srgbClr val="002060"/>
              </a:solidFill>
              <a:latin typeface="Arial" panose="020B0604020202020204" pitchFamily="34" charset="0"/>
              <a:ea typeface="Verdana" pitchFamily="34" charset="0"/>
              <a:cs typeface="Arial" panose="020B0604020202020204" pitchFamily="34" charset="0"/>
            </a:endParaRPr>
          </a:p>
          <a:p>
            <a:pPr algn="just"/>
            <a:r>
              <a:rPr lang="en-US" sz="1000" dirty="0">
                <a:solidFill>
                  <a:srgbClr val="002060"/>
                </a:solidFill>
                <a:latin typeface="Arial" panose="020B0604020202020204" pitchFamily="34" charset="0"/>
                <a:ea typeface="Verdana" pitchFamily="34" charset="0"/>
                <a:cs typeface="Arial" panose="020B0604020202020204" pitchFamily="34" charset="0"/>
              </a:rPr>
              <a:t>The Action concerns the support of the unemployed in the areas of Strategic Sustainable Urban Development (SBAA) of the Metropolitan Area of Thessaloniki, as well as in the other areas of the Region of Central Macedonia and aims at the smart specialization based on the preservation and strengthening of human capital. can develop innovative features, in the context of the strategic pillar "Strengthening human capital in the direction of innovation - knowledge based on market needs"</a:t>
            </a:r>
            <a:endParaRPr lang="el-GR" sz="1000" dirty="0">
              <a:solidFill>
                <a:srgbClr val="002060"/>
              </a:solidFill>
              <a:latin typeface="Arial" panose="020B0604020202020204" pitchFamily="34" charset="0"/>
              <a:ea typeface="Verdana" pitchFamily="34" charset="0"/>
              <a:cs typeface="Arial" panose="020B0604020202020204" pitchFamily="34" charset="0"/>
            </a:endParaRPr>
          </a:p>
          <a:p>
            <a:pPr algn="just"/>
            <a:endParaRPr lang="el-GR" sz="1000" dirty="0">
              <a:solidFill>
                <a:srgbClr val="002060"/>
              </a:solidFill>
              <a:latin typeface="Arial" panose="020B0604020202020204" pitchFamily="34" charset="0"/>
              <a:ea typeface="Verdana" pitchFamily="34" charset="0"/>
              <a:cs typeface="Arial" panose="020B0604020202020204" pitchFamily="34" charset="0"/>
            </a:endParaRPr>
          </a:p>
          <a:p>
            <a:pPr algn="just"/>
            <a:r>
              <a:rPr lang="en-US" sz="1000" dirty="0">
                <a:solidFill>
                  <a:srgbClr val="002060"/>
                </a:solidFill>
                <a:latin typeface="Arial" panose="020B0604020202020204" pitchFamily="34" charset="0"/>
                <a:ea typeface="Verdana" pitchFamily="34" charset="0"/>
                <a:cs typeface="Arial" panose="020B0604020202020204" pitchFamily="34" charset="0"/>
              </a:rPr>
              <a:t>Investment’s total budget is €14,800.00, of which the public expenditure amounts to € 14,800.00 and is co-financed by the European Social Fund (ERDF) of the European Union (EU) Greece and Greece under the Operational Program </a:t>
            </a:r>
            <a:r>
              <a:rPr lang="el-GR" sz="1000" dirty="0">
                <a:solidFill>
                  <a:srgbClr val="002060"/>
                </a:solidFill>
                <a:latin typeface="Arial" panose="020B0604020202020204" pitchFamily="34" charset="0"/>
                <a:ea typeface="Verdana" pitchFamily="34" charset="0"/>
                <a:cs typeface="Arial" panose="020B0604020202020204" pitchFamily="34" charset="0"/>
              </a:rPr>
              <a:t>«</a:t>
            </a:r>
            <a:r>
              <a:rPr lang="en-US" sz="1000" dirty="0">
                <a:solidFill>
                  <a:srgbClr val="002060"/>
                </a:solidFill>
                <a:latin typeface="Arial" panose="020B0604020202020204" pitchFamily="34" charset="0"/>
                <a:ea typeface="Verdana" pitchFamily="34" charset="0"/>
                <a:cs typeface="Arial" panose="020B0604020202020204" pitchFamily="34" charset="0"/>
              </a:rPr>
              <a:t>Central Macedonia»2014-2020.</a:t>
            </a:r>
          </a:p>
          <a:p>
            <a:pPr algn="just"/>
            <a:endParaRPr lang="en-US" sz="1000" dirty="0">
              <a:solidFill>
                <a:srgbClr val="002060"/>
              </a:solidFill>
              <a:latin typeface="Arial" panose="020B0604020202020204" pitchFamily="34" charset="0"/>
              <a:ea typeface="Verdana" pitchFamily="34" charset="0"/>
              <a:cs typeface="Arial" panose="020B0604020202020204" pitchFamily="34" charset="0"/>
            </a:endParaRPr>
          </a:p>
          <a:p>
            <a:pPr algn="just"/>
            <a:r>
              <a:rPr lang="en-US" sz="1000" dirty="0">
                <a:solidFill>
                  <a:srgbClr val="002060"/>
                </a:solidFill>
                <a:latin typeface="Arial" panose="020B0604020202020204" pitchFamily="34" charset="0"/>
                <a:ea typeface="Verdana" pitchFamily="34" charset="0"/>
                <a:cs typeface="Arial" panose="020B0604020202020204" pitchFamily="34" charset="0"/>
              </a:rPr>
              <a:t>The co-financed business plan covers expenses for the development of self-employment / start-up of a new business,</a:t>
            </a:r>
            <a:r>
              <a:rPr lang="el-GR" sz="1000" dirty="0">
                <a:solidFill>
                  <a:srgbClr val="002060"/>
                </a:solidFill>
                <a:latin typeface="Arial" panose="020B0604020202020204" pitchFamily="34" charset="0"/>
                <a:ea typeface="Verdana" pitchFamily="34" charset="0"/>
                <a:cs typeface="Arial" panose="020B0604020202020204" pitchFamily="34" charset="0"/>
              </a:rPr>
              <a:t> </a:t>
            </a:r>
            <a:r>
              <a:rPr lang="en-US" sz="1000" dirty="0">
                <a:solidFill>
                  <a:srgbClr val="002060"/>
                </a:solidFill>
                <a:latin typeface="Arial" panose="020B0604020202020204" pitchFamily="34" charset="0"/>
                <a:ea typeface="Verdana" pitchFamily="34" charset="0"/>
                <a:cs typeface="Arial" panose="020B0604020202020204" pitchFamily="34" charset="0"/>
              </a:rPr>
              <a:t>the organization of an independent professional space and the operation and support of the business in the smart specialization sector.</a:t>
            </a:r>
          </a:p>
          <a:p>
            <a:pPr algn="just"/>
            <a:endParaRPr lang="el-GR" sz="800" dirty="0">
              <a:solidFill>
                <a:srgbClr val="002060"/>
              </a:solidFill>
              <a:latin typeface="Verdana" pitchFamily="34" charset="0"/>
              <a:ea typeface="Verdana" pitchFamily="34" charset="0"/>
              <a:cs typeface="Verdana" pitchFamily="34" charset="0"/>
            </a:endParaRPr>
          </a:p>
          <a:p>
            <a:pPr algn="just"/>
            <a:endParaRPr lang="el-GR" sz="800" dirty="0">
              <a:solidFill>
                <a:srgbClr val="002060"/>
              </a:solidFill>
              <a:latin typeface="Verdana" pitchFamily="34" charset="0"/>
              <a:ea typeface="Verdana" pitchFamily="34" charset="0"/>
              <a:cs typeface="Verdana" pitchFamily="34" charset="0"/>
            </a:endParaRPr>
          </a:p>
          <a:p>
            <a:pPr algn="just"/>
            <a:endParaRPr lang="el-GR" sz="800" dirty="0">
              <a:solidFill>
                <a:srgbClr val="002060"/>
              </a:solidFill>
              <a:latin typeface="Verdana" pitchFamily="34" charset="0"/>
              <a:ea typeface="Verdana" pitchFamily="34" charset="0"/>
              <a:cs typeface="Verdana" pitchFamily="34" charset="0"/>
            </a:endParaRPr>
          </a:p>
          <a:p>
            <a:pPr algn="just"/>
            <a:endParaRPr lang="el-GR" sz="800" dirty="0">
              <a:solidFill>
                <a:srgbClr val="002060"/>
              </a:solidFill>
              <a:latin typeface="Verdana" pitchFamily="34" charset="0"/>
              <a:ea typeface="Verdana" pitchFamily="34" charset="0"/>
              <a:cs typeface="Verdana" pitchFamily="34" charset="0"/>
            </a:endParaRPr>
          </a:p>
          <a:p>
            <a:pPr algn="just"/>
            <a:endParaRPr lang="el-GR" sz="800" dirty="0">
              <a:solidFill>
                <a:srgbClr val="002060"/>
              </a:solidFill>
              <a:latin typeface="Verdana" pitchFamily="34" charset="0"/>
              <a:ea typeface="Verdana" pitchFamily="34" charset="0"/>
              <a:cs typeface="Verdana" pitchFamily="34" charset="0"/>
            </a:endParaRPr>
          </a:p>
          <a:p>
            <a:pPr algn="just"/>
            <a:endParaRPr lang="en-US" sz="800" dirty="0">
              <a:solidFill>
                <a:srgbClr val="002060"/>
              </a:solidFill>
              <a:latin typeface="Verdana" pitchFamily="34" charset="0"/>
              <a:ea typeface="Verdana" pitchFamily="34" charset="0"/>
              <a:cs typeface="Verdana" pitchFamily="34" charset="0"/>
            </a:endParaRPr>
          </a:p>
          <a:p>
            <a:pPr algn="just"/>
            <a:endParaRPr lang="en-US" sz="800" dirty="0">
              <a:solidFill>
                <a:srgbClr val="002060"/>
              </a:solidFill>
              <a:latin typeface="Verdana" pitchFamily="34" charset="0"/>
              <a:ea typeface="Verdana" pitchFamily="34" charset="0"/>
              <a:cs typeface="Verdana" pitchFamily="34" charset="0"/>
            </a:endParaRPr>
          </a:p>
          <a:p>
            <a:pPr algn="just"/>
            <a:endParaRPr lang="en-US" sz="800" dirty="0">
              <a:solidFill>
                <a:srgbClr val="002060"/>
              </a:solidFill>
              <a:latin typeface="Verdana" pitchFamily="34" charset="0"/>
              <a:ea typeface="Verdana" pitchFamily="34" charset="0"/>
              <a:cs typeface="Verdana" pitchFamily="34" charset="0"/>
            </a:endParaRPr>
          </a:p>
          <a:p>
            <a:pPr algn="just"/>
            <a:endParaRPr lang="en-US" sz="800" dirty="0">
              <a:solidFill>
                <a:srgbClr val="002060"/>
              </a:solidFill>
              <a:latin typeface="Verdana" pitchFamily="34" charset="0"/>
              <a:ea typeface="Verdana" pitchFamily="34" charset="0"/>
              <a:cs typeface="Verdana" pitchFamily="34" charset="0"/>
            </a:endParaRPr>
          </a:p>
          <a:p>
            <a:pPr algn="just"/>
            <a:endParaRPr lang="el-GR" sz="800" dirty="0">
              <a:solidFill>
                <a:srgbClr val="002060"/>
              </a:solidFill>
              <a:latin typeface="Verdana" pitchFamily="34" charset="0"/>
              <a:ea typeface="Verdana" pitchFamily="34" charset="0"/>
              <a:cs typeface="Verdana" pitchFamily="34" charset="0"/>
            </a:endParaRPr>
          </a:p>
        </p:txBody>
      </p:sp>
      <p:sp>
        <p:nvSpPr>
          <p:cNvPr id="2" name="Ορθογώνιο 1"/>
          <p:cNvSpPr/>
          <p:nvPr/>
        </p:nvSpPr>
        <p:spPr>
          <a:xfrm>
            <a:off x="433318" y="2080978"/>
            <a:ext cx="6002215" cy="2554545"/>
          </a:xfrm>
          <a:prstGeom prst="rect">
            <a:avLst/>
          </a:prstGeom>
        </p:spPr>
        <p:txBody>
          <a:bodyPr wrap="square">
            <a:spAutoFit/>
          </a:bodyPr>
          <a:lstStyle/>
          <a:p>
            <a:pPr algn="just">
              <a:spcAft>
                <a:spcPts val="60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Εικόνα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8730" y="1530166"/>
            <a:ext cx="790738" cy="790738"/>
          </a:xfrm>
          <a:prstGeom prst="rect">
            <a:avLst/>
          </a:prstGeom>
        </p:spPr>
      </p:pic>
      <p:sp>
        <p:nvSpPr>
          <p:cNvPr id="8" name="Ορθογώνιο 7"/>
          <p:cNvSpPr/>
          <p:nvPr/>
        </p:nvSpPr>
        <p:spPr>
          <a:xfrm>
            <a:off x="1825877" y="1711032"/>
            <a:ext cx="4567448" cy="553998"/>
          </a:xfrm>
          <a:prstGeom prst="rect">
            <a:avLst/>
          </a:prstGeom>
        </p:spPr>
        <p:txBody>
          <a:bodyPr wrap="square">
            <a:spAutoFit/>
          </a:bodyPr>
          <a:lstStyle/>
          <a:p>
            <a:pPr algn="just"/>
            <a:r>
              <a:rPr lang="en-US" sz="1000" b="1" dirty="0">
                <a:solidFill>
                  <a:srgbClr val="002060"/>
                </a:solidFill>
                <a:latin typeface="Arial" panose="020B0604020202020204" pitchFamily="34" charset="0"/>
                <a:ea typeface="Verdana" pitchFamily="34" charset="0"/>
                <a:cs typeface="Arial" panose="020B0604020202020204" pitchFamily="34" charset="0"/>
              </a:rPr>
              <a:t>Support for the unemployed for self-employment and the establishment of new businesses that will be active in the priority areas of RIS3 in the Region of Central Macedonia</a:t>
            </a:r>
            <a:endParaRPr lang="el-GR" sz="1000" b="1" dirty="0">
              <a:latin typeface="Arial" panose="020B0604020202020204" pitchFamily="34" charset="0"/>
              <a:cs typeface="Arial" panose="020B0604020202020204" pitchFamily="34" charset="0"/>
            </a:endParaRPr>
          </a:p>
        </p:txBody>
      </p:sp>
      <p:pic>
        <p:nvPicPr>
          <p:cNvPr id="13" name="Εικόνα 12"/>
          <p:cNvPicPr>
            <a:picLocks noChangeAspect="1"/>
          </p:cNvPicPr>
          <p:nvPr/>
        </p:nvPicPr>
        <p:blipFill>
          <a:blip r:embed="rId4"/>
          <a:stretch>
            <a:fillRect/>
          </a:stretch>
        </p:blipFill>
        <p:spPr>
          <a:xfrm>
            <a:off x="1825877" y="5692715"/>
            <a:ext cx="3367446" cy="827421"/>
          </a:xfrm>
          <a:prstGeom prst="rect">
            <a:avLst/>
          </a:prstGeom>
        </p:spPr>
      </p:pic>
      <p:pic>
        <p:nvPicPr>
          <p:cNvPr id="1026" name="Picture 2" descr="Προεπισκόπηση εικόνας"/>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55477" y="844786"/>
            <a:ext cx="1884792" cy="6853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5485854"/>
      </p:ext>
    </p:extLst>
  </p:cSld>
  <p:clrMapOvr>
    <a:masterClrMapping/>
  </p:clrMapOvr>
</p:sld>
</file>

<file path=ppt/theme/theme1.xml><?xml version="1.0" encoding="utf-8"?>
<a:theme xmlns:a="http://schemas.openxmlformats.org/drawingml/2006/main" name="Θέμα του Office">
  <a:themeElements>
    <a:clrScheme name="Θέμα του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Θέμα του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509</TotalTime>
  <Words>247</Words>
  <Application>Microsoft Macintosh PowerPoint</Application>
  <PresentationFormat>Προβολή στην οθόνη (4:3)</PresentationFormat>
  <Paragraphs>27</Paragraphs>
  <Slides>1</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vt:i4>
      </vt:variant>
    </vt:vector>
  </HeadingPairs>
  <TitlesOfParts>
    <vt:vector size="6" baseType="lpstr">
      <vt:lpstr>Arial</vt:lpstr>
      <vt:lpstr>Calibri</vt:lpstr>
      <vt:lpstr>Calibri Light</vt:lpstr>
      <vt:lpstr>Verdana</vt:lpstr>
      <vt:lpstr>Θέμα του Office</vt:lpstr>
      <vt:lpstr>Παρουσίαση του PowerPoint</vt:lpstr>
    </vt:vector>
  </TitlesOfParts>
  <Company>KEPA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ΤΣΕΛΕΚΙΔΟΥ ΚΑΛΛΙΣ</dc:creator>
  <cp:lastModifiedBy>George Karakostas</cp:lastModifiedBy>
  <cp:revision>65</cp:revision>
  <cp:lastPrinted>2021-05-24T10:53:46Z</cp:lastPrinted>
  <dcterms:created xsi:type="dcterms:W3CDTF">2019-10-24T12:02:18Z</dcterms:created>
  <dcterms:modified xsi:type="dcterms:W3CDTF">2023-08-29T14:18:20Z</dcterms:modified>
</cp:coreProperties>
</file>